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688" autoAdjust="0"/>
  </p:normalViewPr>
  <p:slideViewPr>
    <p:cSldViewPr>
      <p:cViewPr>
        <p:scale>
          <a:sx n="50" d="100"/>
          <a:sy n="50" d="100"/>
        </p:scale>
        <p:origin x="-2508" y="-12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12EF56-5E89-46DB-9C50-0E4FE91C7864}" type="datetimeFigureOut">
              <a:rPr lang="hr-HR" smtClean="0"/>
              <a:pPr/>
              <a:t>22.8.2019.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2461B0-48C9-4AD5-BE71-F17D77285A1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084774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tlas.geog.pmf.unizg.hr/e_skola/geo/pitanja/p9/obala.html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roatia.hr/hr-HR/Odredista/Otoci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ciklopedija.hr/natuknica.aspx?id=28478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skola.gfz.hr/d6_9.htm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zir.nsk.hr/islandora/object/unidu:569/datastream/PDF/view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zapisuje dojmove o Jadranskom moru na temelju filma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461B0-48C9-4AD5-BE71-F17D77285A18}" type="slidenum">
              <a:rPr lang="hr-HR" smtClean="0"/>
              <a:pPr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653502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https://croatia.eu/article.php?lang=1&amp;id=11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461B0-48C9-4AD5-BE71-F17D77285A18}" type="slidenum">
              <a:rPr lang="hr-HR" smtClean="0"/>
              <a:pPr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018478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>
                <a:hlinkClick r:id="rId3"/>
              </a:rPr>
              <a:t>https://atlas.geog.pmf.unizg.hr/e_skola/geo/pitanja/p9/obala.html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461B0-48C9-4AD5-BE71-F17D77285A18}" type="slidenum">
              <a:rPr lang="hr-HR" smtClean="0"/>
              <a:pPr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3182980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>
                <a:hlinkClick r:id="rId3"/>
              </a:rPr>
              <a:t>https://croatia.hr/hr-HR/Odredista/Otoci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461B0-48C9-4AD5-BE71-F17D77285A18}" type="slidenum">
              <a:rPr lang="hr-HR" smtClean="0"/>
              <a:pPr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1961510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>
                <a:hlinkClick r:id="rId3"/>
              </a:rPr>
              <a:t>http://www.enciklopedija.hr/natuknica.aspx?id=28478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461B0-48C9-4AD5-BE71-F17D77285A18}" type="slidenum">
              <a:rPr lang="hr-HR" smtClean="0"/>
              <a:pPr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4120482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461B0-48C9-4AD5-BE71-F17D77285A18}" type="slidenum">
              <a:rPr lang="hr-HR" smtClean="0"/>
              <a:pPr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0089186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V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461B0-48C9-4AD5-BE71-F17D77285A18}" type="slidenum">
              <a:rPr lang="hr-HR" smtClean="0"/>
              <a:pPr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8402683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>
                <a:hlinkClick r:id="rId3"/>
              </a:rPr>
              <a:t>http://skola.gfz.hr/d6_9.htm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461B0-48C9-4AD5-BE71-F17D77285A18}" type="slidenum">
              <a:rPr lang="hr-HR" smtClean="0"/>
              <a:pPr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9367317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>
                <a:hlinkClick r:id="rId3"/>
              </a:rPr>
              <a:t>https://zir.nsk.hr/islandora/object/unidu%3A569/datastream/PDF/view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461B0-48C9-4AD5-BE71-F17D77285A18}" type="slidenum">
              <a:rPr lang="hr-HR" smtClean="0"/>
              <a:pPr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785456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22.8.2019.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700290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3637"/>
            <a:ext cx="8229600" cy="30309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22.8.2019.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524724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22.8.2019.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223830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22.8.2019.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290874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22.8.2019.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153754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22.8.2019.</a:t>
            </a:fld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087610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4809861"/>
            <a:ext cx="1728192" cy="33363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65547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65395"/>
            <a:ext cx="8229600" cy="3029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DADFE-F8E7-40E7-808B-234CA2FB8044}" type="datetimeFigureOut">
              <a:rPr lang="hr-HR" smtClean="0"/>
              <a:pPr/>
              <a:t>22.8.2019.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9" cstate="print"/>
          <a:srcRect t="37310" r="3226" b="43265"/>
          <a:stretch>
            <a:fillRect/>
          </a:stretch>
        </p:blipFill>
        <p:spPr bwMode="auto">
          <a:xfrm>
            <a:off x="0" y="0"/>
            <a:ext cx="9144000" cy="699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6529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KrZyGmiGa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1t1nwBgChV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Jadransko more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Vode na Zemlji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95917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/>
              <a:t>Svojstva mora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563637"/>
            <a:ext cx="2818656" cy="3030985"/>
          </a:xfrm>
        </p:spPr>
        <p:txBody>
          <a:bodyPr/>
          <a:lstStyle/>
          <a:p>
            <a:r>
              <a:rPr lang="hr-HR" dirty="0" smtClean="0"/>
              <a:t>Prozirnost</a:t>
            </a:r>
          </a:p>
          <a:p>
            <a:r>
              <a:rPr lang="hr-HR" dirty="0"/>
              <a:t>prosječno 30 m, </a:t>
            </a:r>
            <a:r>
              <a:rPr lang="hr-HR" dirty="0" err="1"/>
              <a:t>maks</a:t>
            </a:r>
            <a:r>
              <a:rPr lang="hr-HR" dirty="0"/>
              <a:t>. 56 m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1893315"/>
            <a:ext cx="5759666" cy="237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491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/>
              <a:t>Svojstva mora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563637"/>
            <a:ext cx="2962672" cy="3030985"/>
          </a:xfrm>
        </p:spPr>
        <p:txBody>
          <a:bodyPr>
            <a:normAutofit fontScale="77500" lnSpcReduction="20000"/>
          </a:bodyPr>
          <a:lstStyle/>
          <a:p>
            <a:r>
              <a:rPr lang="hr-HR" b="1" dirty="0"/>
              <a:t>boja </a:t>
            </a:r>
            <a:endParaRPr lang="hr-HR" b="1" dirty="0" smtClean="0"/>
          </a:p>
          <a:p>
            <a:r>
              <a:rPr lang="hr-HR" dirty="0"/>
              <a:t>ovisi o dubini, sastavu tla, naoblaci, čistoći, planktonu… </a:t>
            </a:r>
            <a:r>
              <a:rPr lang="hr-HR" dirty="0" smtClean="0"/>
              <a:t>(</a:t>
            </a:r>
            <a:r>
              <a:rPr lang="hr-HR" i="1" dirty="0" smtClean="0"/>
              <a:t>plavo </a:t>
            </a:r>
            <a:r>
              <a:rPr lang="hr-HR" i="1" dirty="0"/>
              <a:t>more relativno siromašno životom</a:t>
            </a:r>
            <a:r>
              <a:rPr lang="hr-HR" dirty="0"/>
              <a:t>)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 cstate="print"/>
          <a:srcRect r="32853"/>
          <a:stretch/>
        </p:blipFill>
        <p:spPr>
          <a:xfrm>
            <a:off x="3561101" y="1203599"/>
            <a:ext cx="5331379" cy="342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298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 smtClean="0"/>
              <a:t>Gibanja mora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563637"/>
            <a:ext cx="3106688" cy="3030985"/>
          </a:xfrm>
        </p:spPr>
        <p:txBody>
          <a:bodyPr/>
          <a:lstStyle/>
          <a:p>
            <a:r>
              <a:rPr lang="hr-HR" b="1" dirty="0"/>
              <a:t>valovi </a:t>
            </a:r>
            <a:endParaRPr lang="hr-HR" b="1" dirty="0" smtClean="0"/>
          </a:p>
          <a:p>
            <a:r>
              <a:rPr lang="hr-HR" dirty="0"/>
              <a:t>(</a:t>
            </a:r>
            <a:r>
              <a:rPr lang="hr-HR" dirty="0" err="1"/>
              <a:t>maks</a:t>
            </a:r>
            <a:r>
              <a:rPr lang="hr-HR" dirty="0"/>
              <a:t>. oko 10 m; jugo i </a:t>
            </a:r>
            <a:r>
              <a:rPr lang="hr-HR" dirty="0" err="1"/>
              <a:t>lebić</a:t>
            </a:r>
            <a:r>
              <a:rPr lang="hr-HR" dirty="0"/>
              <a:t>)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55120" y="1164158"/>
            <a:ext cx="4631680" cy="344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5172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/>
              <a:t>Gibanja mora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563637"/>
            <a:ext cx="4042792" cy="3030985"/>
          </a:xfrm>
        </p:spPr>
        <p:txBody>
          <a:bodyPr/>
          <a:lstStyle/>
          <a:p>
            <a:r>
              <a:rPr lang="hr-HR" b="1" dirty="0"/>
              <a:t>morske struje </a:t>
            </a:r>
            <a:endParaRPr lang="hr-HR" b="1" dirty="0" smtClean="0"/>
          </a:p>
          <a:p>
            <a:r>
              <a:rPr lang="hr-HR" dirty="0"/>
              <a:t>ulaze duž istočne obale, a izlaze duž zapadne obale – povoljno za Hrvatsku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774624"/>
            <a:ext cx="4427984" cy="439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3482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/>
              <a:t>Gibanja mora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39552" y="1508398"/>
            <a:ext cx="8064896" cy="3030985"/>
          </a:xfrm>
        </p:spPr>
        <p:txBody>
          <a:bodyPr>
            <a:normAutofit/>
          </a:bodyPr>
          <a:lstStyle/>
          <a:p>
            <a:r>
              <a:rPr lang="hr-HR" b="1" dirty="0"/>
              <a:t>morske </a:t>
            </a:r>
            <a:r>
              <a:rPr lang="hr-HR" b="1" dirty="0" smtClean="0"/>
              <a:t>mijene</a:t>
            </a:r>
          </a:p>
          <a:p>
            <a:r>
              <a:rPr lang="hr-HR" dirty="0"/>
              <a:t>plima i oseka; smjena svakih 12 sati; amplituda plimnog vala: sjever 88 cm, jug 31 cm</a:t>
            </a:r>
            <a:r>
              <a:rPr lang="hr-HR" b="1" dirty="0" smtClean="0"/>
              <a:t>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8576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627534"/>
            <a:ext cx="8229600" cy="713234"/>
          </a:xfrm>
        </p:spPr>
        <p:txBody>
          <a:bodyPr>
            <a:normAutofit fontScale="90000"/>
          </a:bodyPr>
          <a:lstStyle/>
          <a:p>
            <a:pPr algn="l"/>
            <a:r>
              <a:rPr lang="hr-HR" dirty="0" smtClean="0"/>
              <a:t>Značenje </a:t>
            </a:r>
            <a:r>
              <a:rPr lang="hr-HR" dirty="0"/>
              <a:t>Jadranskog mora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203598"/>
            <a:ext cx="8229600" cy="3247008"/>
          </a:xfrm>
        </p:spPr>
        <p:txBody>
          <a:bodyPr/>
          <a:lstStyle/>
          <a:p>
            <a:r>
              <a:rPr lang="hr-HR" dirty="0"/>
              <a:t>promet, turizam, hrana, brodogradnja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851670"/>
            <a:ext cx="8210550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4741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987575"/>
            <a:ext cx="8229600" cy="3607048"/>
          </a:xfrm>
        </p:spPr>
        <p:txBody>
          <a:bodyPr/>
          <a:lstStyle/>
          <a:p>
            <a:r>
              <a:rPr lang="hr-HR" b="1" dirty="0"/>
              <a:t>najveći onečišćivači</a:t>
            </a:r>
            <a:r>
              <a:rPr lang="hr-HR" dirty="0"/>
              <a:t>: rijeka Po, velike luke i gradovi, balastne vode iz tankera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2803" y="2067694"/>
            <a:ext cx="2411661" cy="284191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993" y="2067694"/>
            <a:ext cx="5768263" cy="269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055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Ponavljanje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r-HR" dirty="0"/>
              <a:t>Opišite položaj </a:t>
            </a:r>
            <a:r>
              <a:rPr lang="hr-HR" dirty="0" smtClean="0"/>
              <a:t>Jadranskog </a:t>
            </a:r>
            <a:r>
              <a:rPr lang="hr-HR" dirty="0"/>
              <a:t>mora na Sredozemlju. </a:t>
            </a:r>
            <a:endParaRPr lang="hr-HR" dirty="0" smtClean="0"/>
          </a:p>
          <a:p>
            <a:r>
              <a:rPr lang="hr-HR" dirty="0"/>
              <a:t>Koliko iznosi najveća dubina  Jadrana</a:t>
            </a:r>
            <a:r>
              <a:rPr lang="hr-HR" dirty="0" smtClean="0"/>
              <a:t>?</a:t>
            </a:r>
          </a:p>
          <a:p>
            <a:r>
              <a:rPr lang="hr-HR" dirty="0"/>
              <a:t>Opišite dalmatinski tip obale. </a:t>
            </a:r>
            <a:endParaRPr lang="hr-HR" dirty="0" smtClean="0"/>
          </a:p>
          <a:p>
            <a:r>
              <a:rPr lang="hr-HR" dirty="0"/>
              <a:t>Navedite svojstva mora. </a:t>
            </a:r>
            <a:endParaRPr lang="hr-HR" dirty="0" smtClean="0"/>
          </a:p>
          <a:p>
            <a:r>
              <a:rPr lang="hr-HR" dirty="0"/>
              <a:t>Imenujte gibanja mora. </a:t>
            </a:r>
            <a:endParaRPr lang="hr-HR" dirty="0" smtClean="0"/>
          </a:p>
          <a:p>
            <a:r>
              <a:rPr lang="hr-HR" dirty="0"/>
              <a:t>Što najviše onečišćuje Jadran? </a:t>
            </a:r>
            <a:endParaRPr lang="hr-HR" dirty="0" smtClean="0"/>
          </a:p>
          <a:p>
            <a:r>
              <a:rPr lang="hr-HR" dirty="0"/>
              <a:t>Nabrojite države koje imaju izlaz na Jadransko more</a:t>
            </a:r>
            <a:r>
              <a:rPr lang="hr-HR" dirty="0" smtClean="0"/>
              <a:t>.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982213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Jadransko more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hlinkClick r:id="rId3"/>
              </a:rPr>
              <a:t>https://</a:t>
            </a:r>
            <a:r>
              <a:rPr lang="hr-HR" dirty="0" smtClean="0">
                <a:hlinkClick r:id="rId3"/>
              </a:rPr>
              <a:t>www.youtube.com/watch?v=NKrZyGmiGas</a:t>
            </a:r>
            <a:r>
              <a:rPr lang="hr-HR" dirty="0" smtClean="0"/>
              <a:t> (Svijet geografije; Jadransko more)</a:t>
            </a:r>
          </a:p>
          <a:p>
            <a:r>
              <a:rPr lang="hr-HR" dirty="0">
                <a:hlinkClick r:id="rId4"/>
              </a:rPr>
              <a:t>https://</a:t>
            </a:r>
            <a:r>
              <a:rPr lang="hr-HR" dirty="0" smtClean="0">
                <a:hlinkClick r:id="rId4"/>
              </a:rPr>
              <a:t>www.youtube.com/watch?v=1t1nwBgChVE</a:t>
            </a:r>
            <a:r>
              <a:rPr lang="hr-HR" dirty="0" smtClean="0"/>
              <a:t> (Školski sat: Jadransko more)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78204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563637"/>
            <a:ext cx="3360152" cy="3030985"/>
          </a:xfrm>
        </p:spPr>
        <p:txBody>
          <a:bodyPr>
            <a:normAutofit fontScale="92500" lnSpcReduction="10000"/>
          </a:bodyPr>
          <a:lstStyle/>
          <a:p>
            <a:r>
              <a:rPr lang="hr-HR" dirty="0"/>
              <a:t>države s obalom na Jadranu: </a:t>
            </a:r>
            <a:r>
              <a:rPr lang="hr-HR" b="1" dirty="0"/>
              <a:t>Hrvatska</a:t>
            </a:r>
            <a:r>
              <a:rPr lang="hr-HR" dirty="0"/>
              <a:t>, Italija, Crna Gora, Albanija, Slovenija, BiH, Grčka</a:t>
            </a:r>
          </a:p>
          <a:p>
            <a:endParaRPr lang="hr-HR" dirty="0"/>
          </a:p>
        </p:txBody>
      </p:sp>
      <p:pic>
        <p:nvPicPr>
          <p:cNvPr id="4" name="Picture 2" descr="C:\Users\Svjetlana\Documents\školska knjiga\ppt\7\sredozemlje.jpg"/>
          <p:cNvPicPr>
            <a:picLocks noChangeAspect="1" noChangeArrowheads="1"/>
          </p:cNvPicPr>
          <p:nvPr/>
        </p:nvPicPr>
        <p:blipFill>
          <a:blip r:embed="rId3" cstate="print"/>
          <a:srcRect l="39653" t="29241" r="34484" b="39058"/>
          <a:stretch>
            <a:fillRect/>
          </a:stretch>
        </p:blipFill>
        <p:spPr bwMode="auto">
          <a:xfrm>
            <a:off x="3986214" y="771550"/>
            <a:ext cx="4969040" cy="401478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5" name="Rectangle 8"/>
          <p:cNvSpPr/>
          <p:nvPr/>
        </p:nvSpPr>
        <p:spPr>
          <a:xfrm rot="2622006">
            <a:off x="6020664" y="2460557"/>
            <a:ext cx="851285" cy="2334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b="1" dirty="0" smtClean="0">
                <a:solidFill>
                  <a:schemeClr val="tx1"/>
                </a:solidFill>
              </a:rPr>
              <a:t>870 km</a:t>
            </a:r>
            <a:endParaRPr lang="hr-HR" sz="1400" b="1" dirty="0">
              <a:solidFill>
                <a:schemeClr val="tx1"/>
              </a:solidFill>
            </a:endParaRPr>
          </a:p>
        </p:txBody>
      </p:sp>
      <p:sp>
        <p:nvSpPr>
          <p:cNvPr id="6" name="Rectangle 9"/>
          <p:cNvSpPr/>
          <p:nvPr/>
        </p:nvSpPr>
        <p:spPr>
          <a:xfrm rot="19175110">
            <a:off x="5631595" y="2274422"/>
            <a:ext cx="739850" cy="2334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b="1" dirty="0" smtClean="0">
                <a:solidFill>
                  <a:schemeClr val="tx1"/>
                </a:solidFill>
              </a:rPr>
              <a:t>160 km</a:t>
            </a:r>
            <a:endParaRPr lang="hr-HR" sz="1400" b="1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10"/>
          <p:cNvCxnSpPr/>
          <p:nvPr/>
        </p:nvCxnSpPr>
        <p:spPr>
          <a:xfrm rot="16200000" flipH="1">
            <a:off x="5324601" y="1291938"/>
            <a:ext cx="2380860" cy="25538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11"/>
          <p:cNvCxnSpPr/>
          <p:nvPr/>
        </p:nvCxnSpPr>
        <p:spPr>
          <a:xfrm flipV="1">
            <a:off x="5839011" y="2218740"/>
            <a:ext cx="500756" cy="3796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ular Callout 16"/>
          <p:cNvSpPr/>
          <p:nvPr/>
        </p:nvSpPr>
        <p:spPr>
          <a:xfrm>
            <a:off x="4211960" y="864917"/>
            <a:ext cx="1326597" cy="471780"/>
          </a:xfrm>
          <a:prstGeom prst="wedgeRoundRectCallout">
            <a:avLst>
              <a:gd name="adj1" fmla="val 52393"/>
              <a:gd name="adj2" fmla="val 84376"/>
              <a:gd name="adj3" fmla="val 16667"/>
            </a:avLst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dirty="0" smtClean="0">
                <a:solidFill>
                  <a:srgbClr val="FF0000"/>
                </a:solidFill>
              </a:rPr>
              <a:t>Tršćanski </a:t>
            </a:r>
          </a:p>
          <a:p>
            <a:pPr algn="ctr"/>
            <a:r>
              <a:rPr lang="hr-HR" sz="1600" dirty="0" smtClean="0">
                <a:solidFill>
                  <a:srgbClr val="FF0000"/>
                </a:solidFill>
              </a:rPr>
              <a:t>zaljev</a:t>
            </a:r>
            <a:endParaRPr lang="hr-HR" sz="1600" dirty="0">
              <a:solidFill>
                <a:srgbClr val="FF0000"/>
              </a:solidFill>
            </a:endParaRPr>
          </a:p>
        </p:txBody>
      </p:sp>
      <p:sp>
        <p:nvSpPr>
          <p:cNvPr id="10" name="Rectangle 17"/>
          <p:cNvSpPr/>
          <p:nvPr/>
        </p:nvSpPr>
        <p:spPr>
          <a:xfrm rot="3113396">
            <a:off x="7190643" y="3624540"/>
            <a:ext cx="1073721" cy="205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400" dirty="0" smtClean="0">
                <a:solidFill>
                  <a:srgbClr val="FF0000"/>
                </a:solidFill>
              </a:rPr>
              <a:t>Otrantska </a:t>
            </a:r>
          </a:p>
          <a:p>
            <a:pPr algn="ctr"/>
            <a:r>
              <a:rPr lang="hr-HR" sz="1400" dirty="0" smtClean="0">
                <a:solidFill>
                  <a:srgbClr val="FF0000"/>
                </a:solidFill>
              </a:rPr>
              <a:t>vrata</a:t>
            </a:r>
            <a:endParaRPr lang="hr-HR" sz="1400" dirty="0">
              <a:solidFill>
                <a:srgbClr val="FF0000"/>
              </a:solidFill>
            </a:endParaRPr>
          </a:p>
        </p:txBody>
      </p:sp>
      <p:sp>
        <p:nvSpPr>
          <p:cNvPr id="11" name="Rectangle 20"/>
          <p:cNvSpPr/>
          <p:nvPr/>
        </p:nvSpPr>
        <p:spPr>
          <a:xfrm>
            <a:off x="4687272" y="2498841"/>
            <a:ext cx="1151739" cy="191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solidFill>
                  <a:schemeClr val="tx1"/>
                </a:solidFill>
              </a:rPr>
              <a:t>Italija</a:t>
            </a:r>
            <a:endParaRPr lang="hr-HR" sz="1400" b="1" dirty="0">
              <a:solidFill>
                <a:schemeClr val="tx1"/>
              </a:solidFill>
            </a:endParaRPr>
          </a:p>
        </p:txBody>
      </p:sp>
      <p:sp>
        <p:nvSpPr>
          <p:cNvPr id="12" name="Rectangle 21"/>
          <p:cNvSpPr/>
          <p:nvPr/>
        </p:nvSpPr>
        <p:spPr>
          <a:xfrm>
            <a:off x="5363292" y="859971"/>
            <a:ext cx="1151739" cy="191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solidFill>
                  <a:schemeClr val="tx1"/>
                </a:solidFill>
              </a:rPr>
              <a:t>Slovenija</a:t>
            </a:r>
            <a:endParaRPr lang="hr-HR" sz="1400" b="1" dirty="0">
              <a:solidFill>
                <a:schemeClr val="tx1"/>
              </a:solidFill>
            </a:endParaRPr>
          </a:p>
        </p:txBody>
      </p:sp>
      <p:sp>
        <p:nvSpPr>
          <p:cNvPr id="13" name="Rectangle 22"/>
          <p:cNvSpPr/>
          <p:nvPr/>
        </p:nvSpPr>
        <p:spPr>
          <a:xfrm>
            <a:off x="6039313" y="1238385"/>
            <a:ext cx="1151739" cy="191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solidFill>
                  <a:schemeClr val="tx1"/>
                </a:solidFill>
              </a:rPr>
              <a:t>Hrvatska</a:t>
            </a:r>
            <a:endParaRPr lang="hr-HR" sz="1400" b="1" dirty="0">
              <a:solidFill>
                <a:schemeClr val="tx1"/>
              </a:solidFill>
            </a:endParaRPr>
          </a:p>
        </p:txBody>
      </p:sp>
      <p:sp>
        <p:nvSpPr>
          <p:cNvPr id="14" name="Rectangle 23"/>
          <p:cNvSpPr/>
          <p:nvPr/>
        </p:nvSpPr>
        <p:spPr>
          <a:xfrm>
            <a:off x="6439918" y="1700275"/>
            <a:ext cx="1151739" cy="191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solidFill>
                  <a:schemeClr val="tx1"/>
                </a:solidFill>
              </a:rPr>
              <a:t>Bosna i Hercegovina</a:t>
            </a:r>
            <a:endParaRPr lang="hr-HR" sz="1400" b="1" dirty="0">
              <a:solidFill>
                <a:schemeClr val="tx1"/>
              </a:solidFill>
            </a:endParaRPr>
          </a:p>
        </p:txBody>
      </p:sp>
      <p:sp>
        <p:nvSpPr>
          <p:cNvPr id="15" name="Rectangle 24"/>
          <p:cNvSpPr/>
          <p:nvPr/>
        </p:nvSpPr>
        <p:spPr>
          <a:xfrm>
            <a:off x="7090901" y="2307161"/>
            <a:ext cx="1151739" cy="191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solidFill>
                  <a:schemeClr val="tx1"/>
                </a:solidFill>
              </a:rPr>
              <a:t>Crna Gora</a:t>
            </a:r>
            <a:endParaRPr lang="hr-HR" sz="1400" b="1" dirty="0">
              <a:solidFill>
                <a:schemeClr val="tx1"/>
              </a:solidFill>
            </a:endParaRPr>
          </a:p>
        </p:txBody>
      </p:sp>
      <p:sp>
        <p:nvSpPr>
          <p:cNvPr id="16" name="Rectangle 25"/>
          <p:cNvSpPr/>
          <p:nvPr/>
        </p:nvSpPr>
        <p:spPr>
          <a:xfrm>
            <a:off x="7541581" y="3245777"/>
            <a:ext cx="1151739" cy="191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solidFill>
                  <a:schemeClr val="tx1"/>
                </a:solidFill>
              </a:rPr>
              <a:t>Albanija</a:t>
            </a:r>
            <a:endParaRPr lang="hr-HR" sz="1400" b="1" dirty="0">
              <a:solidFill>
                <a:schemeClr val="tx1"/>
              </a:solidFill>
            </a:endParaRPr>
          </a:p>
        </p:txBody>
      </p:sp>
      <p:sp>
        <p:nvSpPr>
          <p:cNvPr id="17" name="Rectangle 26"/>
          <p:cNvSpPr/>
          <p:nvPr/>
        </p:nvSpPr>
        <p:spPr>
          <a:xfrm>
            <a:off x="7992261" y="3660984"/>
            <a:ext cx="1151739" cy="1916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solidFill>
                  <a:schemeClr val="tx1"/>
                </a:solidFill>
              </a:rPr>
              <a:t>Grčka</a:t>
            </a:r>
            <a:endParaRPr lang="hr-HR" sz="1400" b="1" dirty="0">
              <a:solidFill>
                <a:schemeClr val="tx1"/>
              </a:solidFill>
            </a:endParaRPr>
          </a:p>
        </p:txBody>
      </p:sp>
      <p:sp>
        <p:nvSpPr>
          <p:cNvPr id="18" name="Rectangle 27"/>
          <p:cNvSpPr/>
          <p:nvPr/>
        </p:nvSpPr>
        <p:spPr>
          <a:xfrm>
            <a:off x="4480910" y="2218740"/>
            <a:ext cx="1151739" cy="2334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 smtClean="0">
                <a:solidFill>
                  <a:schemeClr val="tx1"/>
                </a:solidFill>
              </a:rPr>
              <a:t>1</a:t>
            </a:r>
            <a:endParaRPr lang="hr-HR" sz="2000" b="1" dirty="0">
              <a:solidFill>
                <a:schemeClr val="tx1"/>
              </a:solidFill>
            </a:endParaRPr>
          </a:p>
        </p:txBody>
      </p:sp>
      <p:sp>
        <p:nvSpPr>
          <p:cNvPr id="19" name="Rectangle 28"/>
          <p:cNvSpPr/>
          <p:nvPr/>
        </p:nvSpPr>
        <p:spPr>
          <a:xfrm>
            <a:off x="5338255" y="1051651"/>
            <a:ext cx="1151739" cy="2334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 smtClean="0">
                <a:solidFill>
                  <a:schemeClr val="tx1"/>
                </a:solidFill>
              </a:rPr>
              <a:t>2</a:t>
            </a:r>
            <a:endParaRPr lang="hr-HR" sz="2000" b="1" dirty="0">
              <a:solidFill>
                <a:schemeClr val="tx1"/>
              </a:solidFill>
            </a:endParaRPr>
          </a:p>
        </p:txBody>
      </p:sp>
      <p:sp>
        <p:nvSpPr>
          <p:cNvPr id="20" name="Rectangle 29"/>
          <p:cNvSpPr/>
          <p:nvPr/>
        </p:nvSpPr>
        <p:spPr>
          <a:xfrm>
            <a:off x="6489994" y="1217516"/>
            <a:ext cx="1151739" cy="2334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 smtClean="0">
                <a:solidFill>
                  <a:schemeClr val="tx1"/>
                </a:solidFill>
              </a:rPr>
              <a:t>3</a:t>
            </a:r>
            <a:endParaRPr lang="hr-HR" sz="2000" b="1" dirty="0">
              <a:solidFill>
                <a:schemeClr val="tx1"/>
              </a:solidFill>
            </a:endParaRPr>
          </a:p>
        </p:txBody>
      </p:sp>
      <p:sp>
        <p:nvSpPr>
          <p:cNvPr id="21" name="Rectangle 30"/>
          <p:cNvSpPr/>
          <p:nvPr/>
        </p:nvSpPr>
        <p:spPr>
          <a:xfrm>
            <a:off x="6734593" y="1899990"/>
            <a:ext cx="1151739" cy="2334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 smtClean="0">
                <a:solidFill>
                  <a:schemeClr val="tx1"/>
                </a:solidFill>
              </a:rPr>
              <a:t>4</a:t>
            </a:r>
            <a:endParaRPr lang="hr-HR" sz="2000" b="1" dirty="0">
              <a:solidFill>
                <a:schemeClr val="tx1"/>
              </a:solidFill>
            </a:endParaRPr>
          </a:p>
        </p:txBody>
      </p:sp>
      <p:sp>
        <p:nvSpPr>
          <p:cNvPr id="22" name="Rectangle 31"/>
          <p:cNvSpPr/>
          <p:nvPr/>
        </p:nvSpPr>
        <p:spPr>
          <a:xfrm>
            <a:off x="7015787" y="2489810"/>
            <a:ext cx="1151739" cy="2334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 smtClean="0">
                <a:solidFill>
                  <a:schemeClr val="tx1"/>
                </a:solidFill>
              </a:rPr>
              <a:t>5</a:t>
            </a:r>
            <a:endParaRPr lang="hr-HR" sz="2000" b="1" dirty="0">
              <a:solidFill>
                <a:schemeClr val="tx1"/>
              </a:solidFill>
            </a:endParaRPr>
          </a:p>
        </p:txBody>
      </p:sp>
      <p:sp>
        <p:nvSpPr>
          <p:cNvPr id="23" name="Rectangle 32"/>
          <p:cNvSpPr/>
          <p:nvPr/>
        </p:nvSpPr>
        <p:spPr>
          <a:xfrm>
            <a:off x="7413845" y="2942334"/>
            <a:ext cx="1151739" cy="2334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 smtClean="0">
                <a:solidFill>
                  <a:schemeClr val="tx1"/>
                </a:solidFill>
              </a:rPr>
              <a:t>6</a:t>
            </a:r>
            <a:endParaRPr lang="hr-HR" sz="2000" b="1" dirty="0">
              <a:solidFill>
                <a:schemeClr val="tx1"/>
              </a:solidFill>
            </a:endParaRPr>
          </a:p>
        </p:txBody>
      </p:sp>
      <p:sp>
        <p:nvSpPr>
          <p:cNvPr id="24" name="Rectangle 33"/>
          <p:cNvSpPr/>
          <p:nvPr/>
        </p:nvSpPr>
        <p:spPr>
          <a:xfrm>
            <a:off x="8059088" y="3367431"/>
            <a:ext cx="1151739" cy="2334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 smtClean="0">
                <a:solidFill>
                  <a:schemeClr val="tx1"/>
                </a:solidFill>
              </a:rPr>
              <a:t>7</a:t>
            </a:r>
            <a:endParaRPr lang="hr-HR" sz="2000" b="1" dirty="0">
              <a:solidFill>
                <a:schemeClr val="tx1"/>
              </a:solidFill>
            </a:endParaRPr>
          </a:p>
        </p:txBody>
      </p:sp>
      <p:sp>
        <p:nvSpPr>
          <p:cNvPr id="25" name="Rectangle 34"/>
          <p:cNvSpPr/>
          <p:nvPr/>
        </p:nvSpPr>
        <p:spPr>
          <a:xfrm>
            <a:off x="7040825" y="3946030"/>
            <a:ext cx="1151739" cy="420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dirty="0" smtClean="0">
                <a:solidFill>
                  <a:schemeClr val="tx2">
                    <a:lumMod val="75000"/>
                  </a:schemeClr>
                </a:solidFill>
              </a:rPr>
              <a:t>Jonsko more</a:t>
            </a:r>
            <a:endParaRPr lang="hr-HR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6" name="Rectangle 35"/>
          <p:cNvSpPr/>
          <p:nvPr/>
        </p:nvSpPr>
        <p:spPr>
          <a:xfrm>
            <a:off x="4637197" y="1191702"/>
            <a:ext cx="1151739" cy="2334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 smtClean="0">
                <a:solidFill>
                  <a:schemeClr val="tx1"/>
                </a:solidFill>
              </a:rPr>
              <a:t>SZ</a:t>
            </a:r>
            <a:endParaRPr lang="hr-HR" b="1" dirty="0">
              <a:solidFill>
                <a:schemeClr val="tx1"/>
              </a:solidFill>
            </a:endParaRPr>
          </a:p>
        </p:txBody>
      </p:sp>
      <p:sp>
        <p:nvSpPr>
          <p:cNvPr id="27" name="Rectangle 36"/>
          <p:cNvSpPr/>
          <p:nvPr/>
        </p:nvSpPr>
        <p:spPr>
          <a:xfrm>
            <a:off x="7241127" y="3619246"/>
            <a:ext cx="1151739" cy="2334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b="1" dirty="0" smtClean="0">
                <a:solidFill>
                  <a:schemeClr val="tx1"/>
                </a:solidFill>
              </a:rPr>
              <a:t>JI</a:t>
            </a:r>
            <a:endParaRPr lang="hr-HR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919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9" grpId="0" animBg="1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26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563637"/>
            <a:ext cx="3632285" cy="3030985"/>
          </a:xfrm>
        </p:spPr>
        <p:txBody>
          <a:bodyPr/>
          <a:lstStyle/>
          <a:p>
            <a:r>
              <a:rPr lang="hr-HR" b="1" dirty="0"/>
              <a:t>dalmatinski tip obale</a:t>
            </a:r>
            <a:r>
              <a:rPr lang="hr-HR" dirty="0"/>
              <a:t> – otoci i poluotoci su usporedni s pružanjem reljefa kopna</a:t>
            </a:r>
          </a:p>
        </p:txBody>
      </p:sp>
      <p:grpSp>
        <p:nvGrpSpPr>
          <p:cNvPr id="16" name="Grupa 15"/>
          <p:cNvGrpSpPr/>
          <p:nvPr/>
        </p:nvGrpSpPr>
        <p:grpSpPr>
          <a:xfrm>
            <a:off x="4283968" y="799356"/>
            <a:ext cx="4667378" cy="4246758"/>
            <a:chOff x="2928958" y="557240"/>
            <a:chExt cx="6072198" cy="6015032"/>
          </a:xfrm>
        </p:grpSpPr>
        <p:pic>
          <p:nvPicPr>
            <p:cNvPr id="12" name="Picture 2" descr="http://upload.wikimedia.org/wikipedia/commons/2/25/Satellite_image_of_Croatia_in_September_2003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28958" y="557240"/>
              <a:ext cx="6072198" cy="6015032"/>
            </a:xfrm>
            <a:prstGeom prst="rect">
              <a:avLst/>
            </a:prstGeom>
            <a:noFill/>
          </p:spPr>
        </p:pic>
        <p:cxnSp>
          <p:nvCxnSpPr>
            <p:cNvPr id="13" name="Straight Connector 11"/>
            <p:cNvCxnSpPr/>
            <p:nvPr/>
          </p:nvCxnSpPr>
          <p:spPr>
            <a:xfrm rot="16200000" flipH="1">
              <a:off x="3821901" y="3464719"/>
              <a:ext cx="2000264" cy="192882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4036215" y="3321843"/>
              <a:ext cx="1928827" cy="18573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6"/>
            <p:cNvCxnSpPr/>
            <p:nvPr/>
          </p:nvCxnSpPr>
          <p:spPr>
            <a:xfrm rot="16200000" flipH="1">
              <a:off x="4536280" y="2964652"/>
              <a:ext cx="1928827" cy="18573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308532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563637"/>
            <a:ext cx="4186808" cy="3030985"/>
          </a:xfrm>
        </p:spPr>
        <p:txBody>
          <a:bodyPr/>
          <a:lstStyle/>
          <a:p>
            <a:r>
              <a:rPr lang="hr-HR" b="1" dirty="0"/>
              <a:t>1246</a:t>
            </a:r>
            <a:r>
              <a:rPr lang="hr-HR" dirty="0"/>
              <a:t> otoka, grebena i hridi (najveći otoci: </a:t>
            </a:r>
            <a:r>
              <a:rPr lang="hr-HR" b="1" dirty="0"/>
              <a:t>Krk, Cres</a:t>
            </a:r>
            <a:r>
              <a:rPr lang="hr-HR" dirty="0"/>
              <a:t>, Brač, Hvar, Pag, Korčula, Dugi otok, Mljet, Rab, Vis …)</a:t>
            </a:r>
          </a:p>
          <a:p>
            <a:endParaRPr lang="hr-H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t="17652"/>
          <a:stretch>
            <a:fillRect/>
          </a:stretch>
        </p:blipFill>
        <p:spPr bwMode="auto">
          <a:xfrm>
            <a:off x="5868145" y="801638"/>
            <a:ext cx="2811388" cy="4309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20215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82600" y="1645280"/>
            <a:ext cx="3657904" cy="3030985"/>
          </a:xfrm>
        </p:spPr>
        <p:txBody>
          <a:bodyPr/>
          <a:lstStyle/>
          <a:p>
            <a:r>
              <a:rPr lang="hr-HR" dirty="0" smtClean="0"/>
              <a:t>Imenujte </a:t>
            </a:r>
            <a:r>
              <a:rPr lang="hr-HR" dirty="0"/>
              <a:t>10 najvećih otoka u hrvatskom dijelu Jadranskog mora.</a:t>
            </a:r>
          </a:p>
          <a:p>
            <a:endParaRPr lang="hr-HR" dirty="0"/>
          </a:p>
        </p:txBody>
      </p:sp>
      <p:pic>
        <p:nvPicPr>
          <p:cNvPr id="4" name="Picture 3" descr="C:\Users\Svjetlana\Documents\školska knjiga\ppt\8\hrvatska-karta.jpg"/>
          <p:cNvPicPr/>
          <p:nvPr/>
        </p:nvPicPr>
        <p:blipFill>
          <a:blip r:embed="rId2" cstate="print"/>
          <a:srcRect l="2455" t="16827" r="2162" b="15061"/>
          <a:stretch>
            <a:fillRect/>
          </a:stretch>
        </p:blipFill>
        <p:spPr bwMode="auto">
          <a:xfrm>
            <a:off x="4427984" y="794048"/>
            <a:ext cx="4530338" cy="4085082"/>
          </a:xfrm>
          <a:prstGeom prst="rect">
            <a:avLst/>
          </a:prstGeom>
          <a:noFill/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334052" y="2081742"/>
            <a:ext cx="209177" cy="258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hr-H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1</a:t>
            </a:r>
            <a:endParaRPr kumimoji="0" lang="sr-Latn-C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225549" y="2303758"/>
            <a:ext cx="209177" cy="258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hr-HR" sz="1600" b="1" dirty="0" smtClean="0">
                <a:latin typeface="Calibri" pitchFamily="34" charset="0"/>
                <a:cs typeface="Arial" pitchFamily="34" charset="0"/>
              </a:rPr>
              <a:t>2</a:t>
            </a:r>
            <a:endParaRPr kumimoji="0" lang="sr-Latn-C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5477234" y="2356057"/>
            <a:ext cx="209177" cy="258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hr-HR" sz="1600" b="1" dirty="0" smtClean="0">
                <a:latin typeface="Calibri" pitchFamily="34" charset="0"/>
                <a:cs typeface="Arial" pitchFamily="34" charset="0"/>
              </a:rPr>
              <a:t>9</a:t>
            </a:r>
            <a:endParaRPr kumimoji="0" lang="sr-Latn-C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686411" y="2658984"/>
            <a:ext cx="209177" cy="258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hr-HR" sz="1600" b="1" dirty="0" smtClean="0">
                <a:latin typeface="Calibri" pitchFamily="34" charset="0"/>
                <a:cs typeface="Arial" pitchFamily="34" charset="0"/>
              </a:rPr>
              <a:t>5</a:t>
            </a:r>
            <a:endParaRPr kumimoji="0" lang="sr-Latn-C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5233377" y="3103016"/>
            <a:ext cx="209177" cy="258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hr-H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7</a:t>
            </a:r>
            <a:endParaRPr kumimoji="0" lang="sr-Latn-C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6743490" y="3635855"/>
            <a:ext cx="209177" cy="258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hr-HR" sz="1600" b="1" dirty="0" smtClean="0">
                <a:latin typeface="Calibri" pitchFamily="34" charset="0"/>
                <a:cs typeface="Arial" pitchFamily="34" charset="0"/>
              </a:rPr>
              <a:t>3</a:t>
            </a:r>
            <a:endParaRPr kumimoji="0" lang="sr-Latn-C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6785999" y="3821363"/>
            <a:ext cx="209177" cy="258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hr-HR" sz="1600" b="1" dirty="0" smtClean="0">
                <a:latin typeface="Calibri" pitchFamily="34" charset="0"/>
                <a:cs typeface="Arial" pitchFamily="34" charset="0"/>
              </a:rPr>
              <a:t>4</a:t>
            </a:r>
            <a:endParaRPr kumimoji="0" lang="sr-Latn-C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6944838" y="3998976"/>
            <a:ext cx="209177" cy="258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hr-HR" sz="1600" b="1" dirty="0" smtClean="0">
                <a:latin typeface="Calibri" pitchFamily="34" charset="0"/>
                <a:cs typeface="Arial" pitchFamily="34" charset="0"/>
              </a:rPr>
              <a:t>6</a:t>
            </a:r>
            <a:endParaRPr kumimoji="0" lang="sr-Latn-C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7397872" y="4213097"/>
            <a:ext cx="209177" cy="258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hr-H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8</a:t>
            </a:r>
            <a:endParaRPr kumimoji="0" lang="sr-Latn-C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6350863" y="3861818"/>
            <a:ext cx="472870" cy="258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hr-H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10</a:t>
            </a:r>
            <a:endParaRPr kumimoji="0" lang="sr-Latn-C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Straight Connector 15"/>
          <p:cNvCxnSpPr>
            <a:endCxn id="9" idx="3"/>
          </p:cNvCxnSpPr>
          <p:nvPr/>
        </p:nvCxnSpPr>
        <p:spPr>
          <a:xfrm rot="10800000" flipV="1">
            <a:off x="5442554" y="3191822"/>
            <a:ext cx="344531" cy="404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5425777" y="2081742"/>
            <a:ext cx="503371" cy="258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hr-HR" sz="1600" b="1" dirty="0" smtClean="0">
                <a:latin typeface="Calibri" pitchFamily="34" charset="0"/>
                <a:cs typeface="Arial" pitchFamily="34" charset="0"/>
              </a:rPr>
              <a:t>Krk</a:t>
            </a:r>
            <a:endParaRPr kumimoji="0" lang="sr-Latn-C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5082366" y="2400460"/>
            <a:ext cx="695771" cy="258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hr-H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Cres</a:t>
            </a:r>
            <a:endParaRPr kumimoji="0" lang="sr-Latn-C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6826267" y="3635855"/>
            <a:ext cx="704719" cy="258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hr-H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Brač</a:t>
            </a:r>
            <a:endParaRPr kumimoji="0" lang="sr-Latn-C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6862062" y="3813469"/>
            <a:ext cx="668924" cy="258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hr-H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Hvar</a:t>
            </a:r>
            <a:endParaRPr kumimoji="0" lang="sr-Latn-C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5778137" y="2651092"/>
            <a:ext cx="503371" cy="258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hr-H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Pag</a:t>
            </a:r>
            <a:endParaRPr kumimoji="0" lang="sr-Latn-C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7045512" y="3991080"/>
            <a:ext cx="988843" cy="258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hr-H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Korčula</a:t>
            </a:r>
            <a:endParaRPr kumimoji="0" lang="sr-Latn-C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4931355" y="3191821"/>
            <a:ext cx="1080805" cy="338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hr-H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Dugi otok</a:t>
            </a:r>
            <a:endParaRPr kumimoji="0" lang="sr-Latn-C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7480649" y="4210137"/>
            <a:ext cx="654382" cy="258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hr-H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Mljet</a:t>
            </a:r>
            <a:endParaRPr kumimoji="0" lang="sr-Latn-C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5567840" y="2348161"/>
            <a:ext cx="654382" cy="258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hr-H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Rab</a:t>
            </a:r>
            <a:endParaRPr kumimoji="0" lang="sr-Latn-C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6441468" y="3991080"/>
            <a:ext cx="654382" cy="258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hr-H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Vis</a:t>
            </a:r>
            <a:endParaRPr kumimoji="0" lang="sr-Latn-C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471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563637"/>
            <a:ext cx="2674640" cy="3030985"/>
          </a:xfrm>
        </p:spPr>
        <p:txBody>
          <a:bodyPr/>
          <a:lstStyle/>
          <a:p>
            <a:r>
              <a:rPr lang="hr-HR" dirty="0"/>
              <a:t>SZ dio – plići,  JI dio – dublji (</a:t>
            </a:r>
            <a:r>
              <a:rPr lang="hr-HR" dirty="0" err="1"/>
              <a:t>max</a:t>
            </a:r>
            <a:r>
              <a:rPr lang="hr-HR" dirty="0"/>
              <a:t>. dubina </a:t>
            </a:r>
            <a:r>
              <a:rPr lang="hr-HR" b="1" dirty="0"/>
              <a:t>1233 m</a:t>
            </a:r>
            <a:r>
              <a:rPr lang="hr-HR" dirty="0"/>
              <a:t>)</a:t>
            </a: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726434"/>
            <a:ext cx="5482952" cy="443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08638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3304" y="1063774"/>
            <a:ext cx="2016224" cy="713234"/>
          </a:xfrm>
        </p:spPr>
        <p:txBody>
          <a:bodyPr>
            <a:normAutofit fontScale="90000"/>
          </a:bodyPr>
          <a:lstStyle/>
          <a:p>
            <a:pPr algn="l"/>
            <a:r>
              <a:rPr lang="hr-HR" dirty="0" smtClean="0"/>
              <a:t>Svojstva mora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82216" y="2088653"/>
            <a:ext cx="2160240" cy="3030985"/>
          </a:xfrm>
        </p:spPr>
        <p:txBody>
          <a:bodyPr>
            <a:normAutofit/>
          </a:bodyPr>
          <a:lstStyle/>
          <a:p>
            <a:r>
              <a:rPr lang="hr-HR" sz="2400" b="1" dirty="0"/>
              <a:t>temperatura </a:t>
            </a:r>
            <a:endParaRPr lang="hr-HR" sz="2400" b="1" dirty="0" smtClean="0"/>
          </a:p>
          <a:p>
            <a:pPr marL="0" indent="0">
              <a:buNone/>
            </a:pPr>
            <a:r>
              <a:rPr lang="hr-HR" sz="2400" dirty="0" smtClean="0"/>
              <a:t>(</a:t>
            </a:r>
            <a:r>
              <a:rPr lang="hr-HR" sz="2400" dirty="0"/>
              <a:t>toplo more, zimi u dubini &gt; 11°C, ljeti na površini 22  ‒ 25°C)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752128"/>
            <a:ext cx="6912768" cy="4419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650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826912"/>
            <a:ext cx="3514600" cy="713234"/>
          </a:xfrm>
        </p:spPr>
        <p:txBody>
          <a:bodyPr>
            <a:normAutofit fontScale="90000"/>
          </a:bodyPr>
          <a:lstStyle/>
          <a:p>
            <a:pPr algn="l"/>
            <a:r>
              <a:rPr lang="hr-HR" dirty="0" smtClean="0"/>
              <a:t>Svojstva mora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00175" y="1995686"/>
            <a:ext cx="2949624" cy="3030985"/>
          </a:xfrm>
        </p:spPr>
        <p:txBody>
          <a:bodyPr>
            <a:normAutofit/>
          </a:bodyPr>
          <a:lstStyle/>
          <a:p>
            <a:r>
              <a:rPr lang="hr-HR" sz="2400" b="1" dirty="0"/>
              <a:t>salinitet</a:t>
            </a:r>
            <a:r>
              <a:rPr lang="hr-HR" sz="2400" dirty="0"/>
              <a:t> </a:t>
            </a:r>
            <a:endParaRPr lang="hr-HR" sz="2400" dirty="0" smtClean="0"/>
          </a:p>
          <a:p>
            <a:r>
              <a:rPr lang="hr-HR" sz="2400" dirty="0" smtClean="0"/>
              <a:t>(prosječno </a:t>
            </a:r>
            <a:r>
              <a:rPr lang="hr-HR" sz="2400" b="1" dirty="0"/>
              <a:t>38 ‰ </a:t>
            </a:r>
            <a:r>
              <a:rPr lang="hr-HR" sz="2400" dirty="0"/>
              <a:t>= 38 grama soli u 1 litri vode)</a:t>
            </a:r>
          </a:p>
        </p:txBody>
      </p:sp>
      <p:pic>
        <p:nvPicPr>
          <p:cNvPr id="1028" name="Picture 4" descr="400x400 Water Bottle Bottled Water Clip Art Clipartfest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063774"/>
            <a:ext cx="2975620" cy="2975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spoon salt clip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285031"/>
            <a:ext cx="2300064" cy="230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ravokutnik 5"/>
          <p:cNvSpPr/>
          <p:nvPr/>
        </p:nvSpPr>
        <p:spPr>
          <a:xfrm>
            <a:off x="4567808" y="4027488"/>
            <a:ext cx="1584176" cy="659232"/>
          </a:xfrm>
          <a:prstGeom prst="rect">
            <a:avLst/>
          </a:prstGeom>
          <a:noFill/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solidFill>
                  <a:schemeClr val="tx1"/>
                </a:solidFill>
              </a:rPr>
              <a:t>38 grama soli</a:t>
            </a:r>
            <a:endParaRPr lang="hr-HR" b="1" dirty="0">
              <a:solidFill>
                <a:schemeClr val="tx1"/>
              </a:solidFill>
            </a:endParaRPr>
          </a:p>
        </p:txBody>
      </p:sp>
      <p:sp>
        <p:nvSpPr>
          <p:cNvPr id="9" name="Pravokutnik 8"/>
          <p:cNvSpPr/>
          <p:nvPr/>
        </p:nvSpPr>
        <p:spPr>
          <a:xfrm>
            <a:off x="6563866" y="4109045"/>
            <a:ext cx="1584176" cy="659232"/>
          </a:xfrm>
          <a:prstGeom prst="rect">
            <a:avLst/>
          </a:prstGeom>
          <a:noFill/>
          <a:ln w="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solidFill>
                  <a:schemeClr val="tx1"/>
                </a:solidFill>
              </a:rPr>
              <a:t>1 litra morske vode</a:t>
            </a:r>
            <a:endParaRPr lang="hr-H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121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Mod val="60000"/>
            <a:lumOff val="40000"/>
          </a:schemeClr>
        </a:solidFill>
        <a:ln w="0" cmpd="sng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1015</TotalTime>
  <Words>403</Words>
  <Application>Microsoft Office PowerPoint</Application>
  <PresentationFormat>On-screen Show (16:9)</PresentationFormat>
  <Paragraphs>104</Paragraphs>
  <Slides>17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Jadransko more</vt:lpstr>
      <vt:lpstr>Jadransko more</vt:lpstr>
      <vt:lpstr>Slide 3</vt:lpstr>
      <vt:lpstr>Slide 4</vt:lpstr>
      <vt:lpstr>Slide 5</vt:lpstr>
      <vt:lpstr>Slide 6</vt:lpstr>
      <vt:lpstr>Slide 7</vt:lpstr>
      <vt:lpstr>Svojstva mora</vt:lpstr>
      <vt:lpstr>Svojstva mora</vt:lpstr>
      <vt:lpstr>Svojstva mora</vt:lpstr>
      <vt:lpstr>Svojstva mora</vt:lpstr>
      <vt:lpstr>Gibanja mora</vt:lpstr>
      <vt:lpstr>Gibanja mora</vt:lpstr>
      <vt:lpstr>Gibanja mora</vt:lpstr>
      <vt:lpstr>Značenje Jadranskog mora </vt:lpstr>
      <vt:lpstr>Slide 16</vt:lpstr>
      <vt:lpstr>Ponavljanje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jloncar</dc:creator>
  <cp:lastModifiedBy>sbp</cp:lastModifiedBy>
  <cp:revision>16</cp:revision>
  <dcterms:created xsi:type="dcterms:W3CDTF">2019-03-27T12:00:31Z</dcterms:created>
  <dcterms:modified xsi:type="dcterms:W3CDTF">2019-08-22T09:15:37Z</dcterms:modified>
</cp:coreProperties>
</file>